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8" r:id="rId2"/>
    <p:sldId id="258" r:id="rId3"/>
    <p:sldId id="269" r:id="rId4"/>
    <p:sldId id="270" r:id="rId5"/>
    <p:sldId id="272" r:id="rId6"/>
    <p:sldId id="291" r:id="rId7"/>
    <p:sldId id="275" r:id="rId8"/>
    <p:sldId id="292" r:id="rId9"/>
    <p:sldId id="276" r:id="rId10"/>
    <p:sldId id="277" r:id="rId11"/>
    <p:sldId id="278" r:id="rId12"/>
    <p:sldId id="279" r:id="rId13"/>
    <p:sldId id="293" r:id="rId14"/>
    <p:sldId id="284" r:id="rId15"/>
    <p:sldId id="285" r:id="rId16"/>
    <p:sldId id="294" r:id="rId17"/>
    <p:sldId id="287" r:id="rId18"/>
    <p:sldId id="288" r:id="rId19"/>
    <p:sldId id="295" r:id="rId20"/>
    <p:sldId id="300" r:id="rId21"/>
    <p:sldId id="311" r:id="rId22"/>
    <p:sldId id="296" r:id="rId23"/>
    <p:sldId id="301" r:id="rId24"/>
    <p:sldId id="297" r:id="rId25"/>
    <p:sldId id="298" r:id="rId26"/>
    <p:sldId id="299" r:id="rId27"/>
    <p:sldId id="302" r:id="rId28"/>
    <p:sldId id="303" r:id="rId29"/>
    <p:sldId id="289" r:id="rId30"/>
    <p:sldId id="290" r:id="rId31"/>
    <p:sldId id="266" r:id="rId32"/>
    <p:sldId id="309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421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70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14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854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7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957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684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161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472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58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413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91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18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366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5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469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41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523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74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8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64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94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50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240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01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342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23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2263-F419-45FB-A496-24B08E9BD5EF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42C-28FA-4594-B427-E835A0EFB54B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87AF-DA9E-4E00-8762-4B0BD516162F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31F1-5CF9-41D4-9A49-B94DC94237F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338E-410A-4889-9DFB-0687A37D0A00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535-FCE1-4523-92E2-F40E3D5C5DD7}" type="datetime1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4A33-DB6F-4FB4-B974-5C80CB318582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699CA03-541B-43E4-8B5F-E93FE65B36FA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PMP__Template.doc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unction__Point__Metric__Safe__Home__Software.xl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Function__Point__Metric__Spell__Checker__Software.xl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1262" y="168386"/>
            <a:ext cx="10890738" cy="19120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(ESC501)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Project Planning &amp; Project 				  Estimation Techniques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200" y="2080449"/>
            <a:ext cx="9896764" cy="440405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Prof. Poulami Dutta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467D242-BDD6-48CB-A402-294E457169C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Planning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322388"/>
            <a:ext cx="10707858" cy="5078411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utmost care and attention since commitment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unrealistic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resource estimates result in schedule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slippage.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Delays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cause customer dissatisfaction and adversely affect team morale.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cause project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failure.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projects, it is very much difficult to make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plans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part of this difficulty is due to the fact that the proper parameters,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project staff, etc. may change during the span of the project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this problem, sometimes project managers undertake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stages. </a:t>
            </a:r>
          </a:p>
          <a:p>
            <a:pPr lvl="1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Protects from making commitments too early.</a:t>
            </a:r>
          </a:p>
          <a:p>
            <a:pPr lvl="1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staggered planning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 as </a:t>
            </a: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Planning </a:t>
            </a:r>
            <a:endParaRPr lang="en-US" sz="6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an initial plan,</a:t>
            </a: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planned accurately in the successive stages,</a:t>
            </a: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completion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every phase, the project managers can plan each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 phase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accurately and with increasing levels of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confidence.</a:t>
            </a:r>
            <a:r>
              <a:rPr lang="en-US" sz="6400" dirty="0"/>
              <a:t/>
            </a:r>
            <a:br>
              <a:rPr lang="en-US" sz="6400" dirty="0"/>
            </a:br>
            <a:endParaRPr lang="en-US" sz="6400" dirty="0" smtClean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sz="1600" dirty="0" smtClean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sz="1600" dirty="0" smtClean="0"/>
              <a:t>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s</a:t>
            </a:r>
            <a:endParaRPr lang="en-GB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4F19-F28E-439A-B234-6CE64B3469D5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14AFDC8-BA2E-49C4-A31A-5F6D1D7680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337625" y="182564"/>
            <a:ext cx="11493304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SPMP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(Software Project Management Plan)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572492"/>
            <a:ext cx="10058400" cy="4267200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planning is complete:</a:t>
            </a:r>
          </a:p>
          <a:p>
            <a:pPr lvl="1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 the plans: </a:t>
            </a:r>
          </a:p>
          <a:p>
            <a:pPr lvl="2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Software Project Management Plan(SPMP) document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of different items.</a:t>
            </a:r>
          </a:p>
          <a:p>
            <a:pPr lvl="1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SPMP</a:t>
            </a:r>
            <a:endParaRPr lang="en-GB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BADF9-4AE0-49B9-9D28-51399F5BC9CA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46532BE-BC32-4AE9-BF0C-2058D3C6D60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Rectangle 1"/>
          <p:cNvSpPr>
            <a:spLocks noGrp="1" noChangeArrowheads="1"/>
          </p:cNvSpPr>
          <p:nvPr>
            <p:ph type="title"/>
          </p:nvPr>
        </p:nvSpPr>
        <p:spPr>
          <a:xfrm>
            <a:off x="960583" y="182564"/>
            <a:ext cx="10390908" cy="1139825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of SPMP Document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440767"/>
            <a:ext cx="10058400" cy="4267200"/>
          </a:xfrm>
        </p:spPr>
        <p:txBody>
          <a:bodyPr vert="horz" lIns="18000" tIns="46800" rIns="18000" bIns="46800" rtlCol="0">
            <a:normAutofit fontScale="40000" lnSpcReduction="20000"/>
          </a:bodyPr>
          <a:lstStyle/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(Objectives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Major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Management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Technical Constraints)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Estimates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(Historical Data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Estimation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Effort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Cost, and Project Duration Estimates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alt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Resources Plan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(People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Hardware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Software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Special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(Work Breakdown Structure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Gantt Chart Representation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PERT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Representation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Organization 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(Team Structure, Management Reporting)</a:t>
            </a:r>
            <a:endParaRPr lang="en-GB" alt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(Risk Analysis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Risk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Risk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Estimation, Abatement Procedures)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Tracking and Control Plan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</a:t>
            </a: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Plans 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Tailoring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Quality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Assurance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20040" lvl="1" indent="0">
              <a:spcBef>
                <a:spcPts val="525"/>
              </a:spcBef>
              <a:buNone/>
            </a:pP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4642-8F87-4B20-9FBB-70B83947A7F1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69455"/>
            <a:ext cx="10058400" cy="11637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Metrics For Software Project Size Estimation </a:t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46" y="1267692"/>
            <a:ext cx="10058400" cy="4267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a problem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obviously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the number of bytes that the source code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neither is it the byte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the executable code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size is a measure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complexity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the effort and time required to develop the product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two metrics are popularly being used widely to estimate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code (LOC) and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(FP)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4D0AD5D-CA6F-4CDA-BE65-ED89BBD25BB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Size Metrics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2837" y="1322389"/>
            <a:ext cx="10058400" cy="4267200"/>
          </a:xfrm>
        </p:spPr>
        <p:txBody>
          <a:bodyPr vert="horz" lIns="18000" tIns="46800" rIns="18000" bIns="46800" rtlCol="0">
            <a:normAutofit fontScale="77500" lnSpcReduction="20000"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 (Lines of Code):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and most widely used metric.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and blank lines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 counted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size is estimated by counting the number of source instructions in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program.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estimation of the LOC count at the beginning of a project is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usually divide the problem into modules, and each module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submodules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 on, until the sizes of the different leaf-level modules can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approximately predicted.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estimation of the lowest level modules,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arrive at the total size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estimation.</a:t>
            </a:r>
          </a:p>
          <a:p>
            <a:pPr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0543-CA5D-4C8C-84D4-1A483E2D8291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AA5C504-3031-4D84-8362-C17A00ECAB2B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Using LOC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0691" y="1322389"/>
            <a:ext cx="10058400" cy="4267200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can vary with coding style.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coding activity alone.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Correlates poorly with quality and efficiency of code.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Penalizes higher level programming languages, code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lexical/textual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only.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address the issues of structural or logical complexity.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estimate LOC from problem description.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not useful for project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planning.</a:t>
            </a:r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13"/>
              </a:spcBef>
            </a:pP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3A63-0746-4613-A07A-7E3394845A7C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(FP)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first proposed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Albrecht in early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80's.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can be used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cost of effort required to design, code and test the software,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number of errors that will be encountered during testing,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the number of components and/or the number of projected source lines.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 are derived using an empirical relationship based on countable measures of software’s information domain and assessment of its quality.</a:t>
            </a:r>
          </a:p>
          <a:p>
            <a:endParaRPr lang="en-GB" alt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83061FF-06F5-4049-B508-5615CEAE5D1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140678" y="182564"/>
            <a:ext cx="11774658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– Information Domain Values (IDVs)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59164" y="1175328"/>
            <a:ext cx="10058400" cy="4267200"/>
          </a:xfrm>
        </p:spPr>
        <p:txBody>
          <a:bodyPr vert="horz" lIns="18000" tIns="46800" rIns="18000" bIns="46800" rtlCol="0">
            <a:normAutofit fontScale="92500" lnSpcReduction="10000"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Inputs (EIs):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related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inputs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counted as one input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originates from a user or is transmitted from another application.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</a:t>
            </a: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 (EOs):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related outputs is counted as one output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derived within the application and provides information to the user.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reports, screens, error messages etc.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</a:t>
            </a: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Inquiries (EQs):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query type is counted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Internal Logical Files (ILFs):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are logically related data and thus can be data structures or physical files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resides within the application’s boundary.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Interface Files (EIFs):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 to other systems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Resides external to the application.</a:t>
            </a:r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525"/>
              </a:spcBef>
            </a:pPr>
            <a:endParaRPr lang="en-GB" altLang="en-US" sz="2200" dirty="0"/>
          </a:p>
          <a:p>
            <a:pPr>
              <a:spcBef>
                <a:spcPts val="525"/>
              </a:spcBef>
            </a:pPr>
            <a:endParaRPr lang="en-GB" altLang="en-US" sz="2800" dirty="0"/>
          </a:p>
          <a:p>
            <a:pPr>
              <a:spcBef>
                <a:spcPts val="525"/>
              </a:spcBef>
            </a:pPr>
            <a:endParaRPr lang="en-GB" alt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AD1-4CEA-4315-AF38-E4AEFD3B4DFB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30401" y="1270795"/>
            <a:ext cx="9005667" cy="5181599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Function Points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data have been collected, the following table is computed and a complexity value is associated with each count.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develop a criteria for determining whether a particular entry is simple, average or complex.</a:t>
            </a:r>
          </a:p>
          <a:p>
            <a:pPr lvl="1">
              <a:spcBef>
                <a:spcPts val="613"/>
              </a:spcBef>
            </a:pPr>
            <a:endParaRPr lang="en-GB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8/21/2023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0378"/>
              </p:ext>
            </p:extLst>
          </p:nvPr>
        </p:nvGraphicFramePr>
        <p:xfrm>
          <a:off x="2427043" y="3380740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957632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77604939"/>
                    </a:ext>
                  </a:extLst>
                </a:gridCol>
                <a:gridCol w="593248">
                  <a:extLst>
                    <a:ext uri="{9D8B030D-6E8A-4147-A177-3AD203B41FA5}">
                      <a16:colId xmlns:a16="http://schemas.microsoft.com/office/drawing/2014/main" val="177805450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796484549"/>
                    </a:ext>
                  </a:extLst>
                </a:gridCol>
                <a:gridCol w="1376218">
                  <a:extLst>
                    <a:ext uri="{9D8B030D-6E8A-4147-A177-3AD203B41FA5}">
                      <a16:colId xmlns:a16="http://schemas.microsoft.com/office/drawing/2014/main" val="3681920390"/>
                    </a:ext>
                  </a:extLst>
                </a:gridCol>
                <a:gridCol w="1468582">
                  <a:extLst>
                    <a:ext uri="{9D8B030D-6E8A-4147-A177-3AD203B41FA5}">
                      <a16:colId xmlns:a16="http://schemas.microsoft.com/office/drawing/2014/main" val="14614973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4510223"/>
                    </a:ext>
                  </a:extLst>
                </a:gridCol>
                <a:gridCol w="681370">
                  <a:extLst>
                    <a:ext uri="{9D8B030D-6E8A-4147-A177-3AD203B41FA5}">
                      <a16:colId xmlns:a16="http://schemas.microsoft.com/office/drawing/2014/main" val="2180248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3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4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04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ILFs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3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EIFs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7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Total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1728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593099" y="6109849"/>
            <a:ext cx="5795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8857672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30401" y="1219201"/>
                <a:ext cx="9005667" cy="5181599"/>
              </a:xfrm>
            </p:spPr>
            <p:txBody>
              <a:bodyPr vert="horz" lIns="18000" tIns="46800" rIns="18000" bIns="46800" rtlCol="0">
                <a:normAutofit/>
              </a:bodyPr>
              <a:lstStyle/>
              <a:p>
                <a:pPr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Function Points</a:t>
                </a:r>
              </a:p>
              <a:p>
                <a:pPr lvl="1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endParaRPr lang="en-GB" alt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 = Count Total x [0.65 + 0.01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GB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constants/weighing factors are empirically determined.</a:t>
                </a:r>
              </a:p>
            </p:txBody>
          </p:sp>
        </mc:Choice>
        <mc:Fallback xmlns="">
          <p:sp>
            <p:nvSpPr>
              <p:cNvPr id="2355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30401" y="1219201"/>
                <a:ext cx="9005667" cy="5181599"/>
              </a:xfrm>
              <a:blipFill>
                <a:blip r:embed="rId3"/>
                <a:stretch>
                  <a:fillRect l="-1490" t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Intended Learning Outcomes (ILOs)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10058400" cy="44113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job responsibilities of a software project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necessary skills required in order to perform software project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essential activities of project planning.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different project related estimates performed by a project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and suitably order those estimates.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is meant by Sliding Window Planning.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is Software Project Management Plan (SPMP).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explain two metrics for software project size estimation.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shortcomings of function point (FP) metric.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0F44D-E41A-4FB9-9129-C3A3295761B0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26457" y="1043355"/>
                <a:ext cx="9005667" cy="5181599"/>
              </a:xfrm>
            </p:spPr>
            <p:txBody>
              <a:bodyPr vert="horz" lIns="18000" tIns="46800" rIns="18000" bIns="46800" rtlCol="0">
                <a:normAutofit/>
              </a:bodyPr>
              <a:lstStyle/>
              <a:p>
                <a:pPr lvl="1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GB" alt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to 14) are Value Adjustment Factors (VAFs)/Technical Complexity Factors (TCFs) based on responses to the following questions. 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system require reliable backup and recovery?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specialized data communications required to transfer information to or from the application?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there distributed processing functions?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performance critical?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 the system run in an existing, heavily utilized operational environment?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system require online data entry?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online data entry require the input transaction to be built over multiple screens or operations?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ILFs updated online?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inputs, outputs, files or enquires complex?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internal processing complex?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code designed to be reusable?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conversion and installation included in the design?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system designed for multiple installations in different organizations?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application designed to facilitate change and for ease of use by the user?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endParaRPr lang="en-GB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5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6457" y="1043355"/>
                <a:ext cx="9005667" cy="5181599"/>
              </a:xfrm>
              <a:blipFill>
                <a:blip r:embed="rId3"/>
                <a:stretch>
                  <a:fillRect t="-824" r="-1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46503"/>
            <a:ext cx="10058400" cy="103365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VAFs/TCFs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56" y="1674055"/>
            <a:ext cx="9451144" cy="39670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19533" y="1447801"/>
            <a:ext cx="9005667" cy="5181599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Degrees of Influence for VAFs/TCFs</a:t>
            </a:r>
            <a:endParaRPr lang="en-GB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questions is answered using a scale that ranges from 0 – 5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– No Influence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– Incidental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Moderate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Average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Significant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5 - Essential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Software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manages user interaction, accepting a user password to activate or deactivate the system and allows inquires on the status of security zones and various security sensors.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displays a series of prompting messages and sends appropriate control signals to various components of the security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758"/>
            <a:ext cx="10058400" cy="11887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Software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8972" y="2940147"/>
            <a:ext cx="1195754" cy="257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98365" y="2940147"/>
            <a:ext cx="2250831" cy="211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 Home or Interaction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2658794" y="3125800"/>
            <a:ext cx="2769198" cy="12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8794" y="3633400"/>
            <a:ext cx="2518117" cy="4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2"/>
          </p:cNvCxnSpPr>
          <p:nvPr/>
        </p:nvCxnSpPr>
        <p:spPr>
          <a:xfrm flipV="1">
            <a:off x="2644726" y="3995224"/>
            <a:ext cx="2453639" cy="2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658794" y="4437605"/>
            <a:ext cx="2518117" cy="33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644726" y="4861095"/>
            <a:ext cx="2912012" cy="506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26898" y="262092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7353" y="4697539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Activate/Deactivate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38"/>
          <p:cNvSpPr txBox="1">
            <a:spLocks noGrp="1"/>
          </p:cNvSpPr>
          <p:nvPr>
            <p:ph idx="1"/>
          </p:nvPr>
        </p:nvSpPr>
        <p:spPr>
          <a:xfrm>
            <a:off x="2750234" y="4165807"/>
            <a:ext cx="20398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Panic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97368" y="3230929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 Inquiry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75914" y="3682753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dirty="0" smtClean="0"/>
              <a:t> Inquiry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394874" y="1467421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81624" y="3125800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481624" y="4866460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Monitoring &amp; Response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610056" y="1645921"/>
            <a:ext cx="2801230" cy="136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7"/>
          </p:cNvCxnSpPr>
          <p:nvPr/>
        </p:nvCxnSpPr>
        <p:spPr>
          <a:xfrm flipV="1">
            <a:off x="7019569" y="2158997"/>
            <a:ext cx="2391717" cy="109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265961" y="3560684"/>
            <a:ext cx="2215663" cy="7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274754" y="4052085"/>
            <a:ext cx="2206870" cy="5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4" idx="1"/>
          </p:cNvCxnSpPr>
          <p:nvPr/>
        </p:nvCxnSpPr>
        <p:spPr>
          <a:xfrm>
            <a:off x="7159282" y="4603276"/>
            <a:ext cx="2322342" cy="85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893169" y="4852599"/>
            <a:ext cx="2588455" cy="9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794695" y="179458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5191" y="262092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 Setting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30793" y="3166676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54643" y="3673410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229620" y="4399616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Activate/Deactivate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64912" y="5620725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Alarm</a:t>
            </a:r>
            <a:r>
              <a:rPr lang="en-US" dirty="0" smtClean="0"/>
              <a:t> Alert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3917851" y="5772370"/>
            <a:ext cx="3705666" cy="3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917851" y="6242466"/>
            <a:ext cx="3804140" cy="5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6507" y="5861286"/>
            <a:ext cx="33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/>
          <p:cNvCxnSpPr>
            <a:endCxn id="7" idx="4"/>
          </p:cNvCxnSpPr>
          <p:nvPr/>
        </p:nvCxnSpPr>
        <p:spPr>
          <a:xfrm flipV="1">
            <a:off x="6221146" y="5050301"/>
            <a:ext cx="2635" cy="71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434277" y="5310235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Password,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US" dirty="0" smtClean="0"/>
              <a:t>, ……..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5" grpId="0"/>
      <p:bldP spid="38" grpId="0"/>
      <p:bldP spid="39" grpId="0" build="p"/>
      <p:bldP spid="40" grpId="0"/>
      <p:bldP spid="41" grpId="0"/>
      <p:bldP spid="42" grpId="0" animBg="1"/>
      <p:bldP spid="43" grpId="0" animBg="1"/>
      <p:bldP spid="44" grpId="0" animBg="1"/>
      <p:bldP spid="66" grpId="0"/>
      <p:bldP spid="67" grpId="0"/>
      <p:bldP spid="68" grpId="0"/>
      <p:bldP spid="69" grpId="0"/>
      <p:bldP spid="70" grpId="0"/>
      <p:bldP spid="71" grpId="0"/>
      <p:bldP spid="76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18" y="457518"/>
            <a:ext cx="11573163" cy="118872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(Computing FP)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Function__Point__Metric__Safe__Home__Software.xls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spell-checker accepts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input, a document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and an optional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file.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checker lists all words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not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either of these files.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query the number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words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spelling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which are found at any stage during the processing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2"/>
            <a:ext cx="10058400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96342"/>
            <a:ext cx="10058400" cy="497585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66800" y="1769810"/>
            <a:ext cx="10512083" cy="4304479"/>
            <a:chOff x="1350498" y="1825228"/>
            <a:chExt cx="10512083" cy="4304479"/>
          </a:xfrm>
        </p:grpSpPr>
        <p:sp>
          <p:nvSpPr>
            <p:cNvPr id="6" name="Rectangle 5"/>
            <p:cNvSpPr/>
            <p:nvPr/>
          </p:nvSpPr>
          <p:spPr>
            <a:xfrm>
              <a:off x="1350498" y="2067951"/>
              <a:ext cx="1730327" cy="3488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570807" y="2544788"/>
              <a:ext cx="2349304" cy="22789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Spell Checker or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Interaction</a:t>
              </a:r>
              <a:r>
                <a:rPr lang="en-US" dirty="0" smtClean="0"/>
                <a:t> Function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32254" y="2067950"/>
              <a:ext cx="1730327" cy="3488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endCxn id="7" idx="1"/>
            </p:cNvCxnSpPr>
            <p:nvPr/>
          </p:nvCxnSpPr>
          <p:spPr>
            <a:xfrm>
              <a:off x="3066757" y="2194560"/>
              <a:ext cx="2848098" cy="683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080825" y="3108960"/>
              <a:ext cx="2489982" cy="399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080825" y="3914399"/>
              <a:ext cx="2510216" cy="557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80825" y="4550493"/>
              <a:ext cx="2879494" cy="8639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301134" y="2264898"/>
              <a:ext cx="2831120" cy="450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920111" y="3725010"/>
              <a:ext cx="2212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5"/>
            </p:cNvCxnSpPr>
            <p:nvPr/>
          </p:nvCxnSpPr>
          <p:spPr>
            <a:xfrm>
              <a:off x="7576063" y="4490007"/>
              <a:ext cx="2556191" cy="869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92626" y="5479429"/>
              <a:ext cx="3705666" cy="33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912554" y="6070144"/>
              <a:ext cx="3804140" cy="59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195079" y="5619591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System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Configuration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endCxn id="7" idx="4"/>
            </p:cNvCxnSpPr>
            <p:nvPr/>
          </p:nvCxnSpPr>
          <p:spPr>
            <a:xfrm flipV="1">
              <a:off x="6745459" y="4823754"/>
              <a:ext cx="0" cy="676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859847" y="1901184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Document</a:t>
              </a:r>
              <a:r>
                <a:rPr lang="en-US" dirty="0" smtClean="0"/>
                <a:t> File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12488" y="2679809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</a:t>
              </a:r>
              <a:r>
                <a:rPr lang="en-US" dirty="0" smtClean="0"/>
                <a:t>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Directory</a:t>
              </a:r>
              <a:r>
                <a:rPr lang="en-US" dirty="0" smtClean="0"/>
                <a:t> File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76730" y="3470679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Errors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</a:t>
              </a:r>
              <a:r>
                <a:rPr lang="en-US" dirty="0" smtClean="0"/>
                <a:t> Inquiry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68325" y="4380034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Word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  <a:r>
                <a:rPr lang="en-US" dirty="0" smtClean="0"/>
                <a:t> Inquiry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49331" y="1825228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#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words</a:t>
              </a:r>
              <a:r>
                <a:rPr lang="en-US" dirty="0" smtClean="0"/>
                <a:t> processed message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41087" y="2822206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#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errors</a:t>
              </a:r>
              <a:r>
                <a:rPr lang="en-US" dirty="0" smtClean="0"/>
                <a:t> message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67569" y="4120675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Misspelt words report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55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73" y="457518"/>
            <a:ext cx="11979563" cy="118872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(Computing FP)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Function__Point__Metric__Spell__Checker__Software.xls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BED3A49D-8564-47BD-96A9-C6A6921FBE0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(CONT.)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Suffers from a major drawback: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a function is considered to be independent of its complexity.</a:t>
            </a:r>
          </a:p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function point metric: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Point metric: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considers an extra parameter: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Complexity.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55D8-3122-4224-A0F8-C68EC927F992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1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FD09A7C-A3F1-4D9F-8786-3E1A4416557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of this Lecture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2295" y="1322389"/>
            <a:ext cx="8175625" cy="4957763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 Planning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Cost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 Models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Size Metrics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Staffing Level Estimation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Schedule Compression on Cost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CFC1C-E096-4ED2-BE88-55283B0DB94B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2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32DE77B-2A02-4B48-92B9-ED16E9669CFF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(CONT.)</a:t>
            </a:r>
            <a:endParaRPr lang="en-GB" altLang="en-US" sz="1600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Proponents claim: 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 is language independent.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can be easily derived from problem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description.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Opponents claim: 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subjective --- Different people can come up with different estimates for the same problem.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EEBE-89DC-4E44-84D2-87923DB7EAA2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6" y="457518"/>
            <a:ext cx="11507372" cy="11887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(Class Assignment)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activity has been designed and developed specifically to run on tablet computers for teaching autistic children.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very important visual support systems for the autistic children to develop skills like getting organized, acting independently and making selections.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F81BF-C7FC-4219-BF67-4ABFD024AAC9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3" y="457518"/>
            <a:ext cx="11760590" cy="11887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IV: Payroll Application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input, amend and delete employee details.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calculate pay details from timesheet data.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print pay-to-date details for each employee.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file of payroll details for each employee.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personnel file maintained by another system that is accessed for name and address details.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333212"/>
            <a:ext cx="10747717" cy="63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14D40D4-FCDD-42BC-A48A-830BE260FE5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1" y="1550989"/>
            <a:ext cx="7769225" cy="411162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software projects fail: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</a:t>
            </a:r>
            <a:r>
              <a:rPr lang="en-GB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faulty </a:t>
            </a:r>
            <a:r>
              <a:rPr lang="en-GB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practices: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learn different aspects of software project management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software project management: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 group of engineers to work efficiently towards successful completion of a software project.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endParaRPr lang="en-GB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343-367A-46DC-A115-92593F7D462A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D5D74-28F7-4EFD-9497-EB3C7892C3E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63514"/>
            <a:ext cx="7769225" cy="1277359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30401" y="1338774"/>
            <a:ext cx="8845451" cy="5290625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overall responsibility of steering a project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success.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objectively describe the job responsibilities of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manager. 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invisible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 like building up team morale to highly visible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presentations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7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 can be broadly classified into </a:t>
            </a:r>
            <a:endParaRPr lang="en-US" sz="7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activity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undertaken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to plan the activities to be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undertaken during development.</a:t>
            </a:r>
          </a:p>
          <a:p>
            <a:pPr lvl="1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monitoring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lvl="1" algn="just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activities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undertaken once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activities start with the aim of ensuring that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proceeds as per plan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changing the plan whenever required to cope up with the situation.</a:t>
            </a:r>
          </a:p>
          <a:p>
            <a:pPr marL="320040" lvl="1" indent="0" algn="just">
              <a:lnSpc>
                <a:spcPct val="170000"/>
              </a:lnSpc>
              <a:spcBef>
                <a:spcPts val="300"/>
              </a:spcBef>
              <a:buNone/>
            </a:pPr>
            <a:r>
              <a:rPr lang="en-US" sz="7200" dirty="0"/>
              <a:t/>
            </a:r>
            <a:br>
              <a:rPr lang="en-US" sz="7200" dirty="0"/>
            </a:br>
            <a:endParaRPr lang="en-US" sz="7200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DD9E4-EC6C-4B67-B9BA-0F0455CD9360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D5D74-28F7-4EFD-9497-EB3C7892C3E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63514"/>
            <a:ext cx="9337821" cy="14065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1" y="1676400"/>
            <a:ext cx="8175625" cy="4459288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proposal writing,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cost estimation,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staffing,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monitoring and control,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configuration management,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Managerial report writing and presentations, etc.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2B98-BBF1-435C-8084-ABADAEF95456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AE5FB24-AE81-4480-A454-0FB8325EAD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title"/>
          </p:nvPr>
        </p:nvSpPr>
        <p:spPr>
          <a:xfrm>
            <a:off x="230909" y="182564"/>
            <a:ext cx="11591636" cy="1139825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525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for Software Project Management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1" y="1676400"/>
            <a:ext cx="8175625" cy="4629150"/>
          </a:xfrm>
        </p:spPr>
        <p:txBody>
          <a:bodyPr vert="horz" lIns="18000" tIns="46800" rIns="18000" bIns="46800" rtlCol="0">
            <a:normAutofit fontScale="32500" lnSpcReduction="20000"/>
          </a:bodyPr>
          <a:lstStyle/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knowledge,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qualitative judgment and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 capabilities,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grasp of the latest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 techniques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cost estimation, risk management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configuration management,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communication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and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such as tracking and controlling the progress of the project, customer interaction,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managerial presentations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team building are largely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through experience.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GB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3A6B-9400-4782-9A39-83E03766186B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AE5FB24-AE81-4480-A454-0FB8325EAD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title"/>
          </p:nvPr>
        </p:nvSpPr>
        <p:spPr>
          <a:xfrm>
            <a:off x="1969477" y="182565"/>
            <a:ext cx="7730149" cy="888926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525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Activities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5165" y="869857"/>
            <a:ext cx="10799156" cy="5530944"/>
          </a:xfrm>
        </p:spPr>
        <p:txBody>
          <a:bodyPr vert="horz" lIns="18000" tIns="46800" rIns="18000" bIns="46800" rtlCol="0">
            <a:noAutofit/>
          </a:bodyPr>
          <a:lstStyle/>
          <a:p>
            <a:pPr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6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will be problem complexity in terms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to develop the product?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is it going to cost to develop the project?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long is it going to take to complete development?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effort would be required?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scheduling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man power and other resources.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organization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7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staffing plans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 handling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identification, analysis, and abatement procedures.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plans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quality assurance plan, configuration management plan, 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429E4-4ADD-4BA0-9686-8230EBDF9E9C}" type="datetime1">
              <a:rPr lang="en-US" smtClean="0"/>
              <a:t>8/21/2023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6237C05-EC5B-4B83-8FFE-09E25274A0F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76106" y="252902"/>
            <a:ext cx="10215562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Precedence of Project Planning Activities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81" y="1492892"/>
            <a:ext cx="8173329" cy="45860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6F19-5639-46AD-BB34-D8984B12D59E}" type="datetime1">
              <a:rPr lang="en-US" smtClean="0"/>
              <a:t>8/21/2023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1207</TotalTime>
  <Words>2174</Words>
  <Application>Microsoft Office PowerPoint</Application>
  <PresentationFormat>Widescreen</PresentationFormat>
  <Paragraphs>328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Cambria</vt:lpstr>
      <vt:lpstr>Cambria Math</vt:lpstr>
      <vt:lpstr>times</vt:lpstr>
      <vt:lpstr>Times New Roman</vt:lpstr>
      <vt:lpstr>Wingdings</vt:lpstr>
      <vt:lpstr>Cherry Blossom 16x9</vt:lpstr>
      <vt:lpstr>Software Engineering (ESC501)  - Project Planning &amp; Project       Estimation Techniques</vt:lpstr>
      <vt:lpstr>Intended Learning Outcomes (ILOs)</vt:lpstr>
      <vt:lpstr>Organization of this Lecture</vt:lpstr>
      <vt:lpstr>Introduction</vt:lpstr>
      <vt:lpstr>Responsibility of Project Managers</vt:lpstr>
      <vt:lpstr>Responsibility of Project Managers (Contd.)</vt:lpstr>
      <vt:lpstr>Skills for Software Project Management</vt:lpstr>
      <vt:lpstr>Project Planning Activities</vt:lpstr>
      <vt:lpstr>Precedence of Project Planning Activities</vt:lpstr>
      <vt:lpstr>Sliding Window Planning</vt:lpstr>
      <vt:lpstr>SPMP (Software Project Management Plan)</vt:lpstr>
      <vt:lpstr>Organization of SPMP Document</vt:lpstr>
      <vt:lpstr>Metrics For Software Project Size Estimation  </vt:lpstr>
      <vt:lpstr>Software Size Metrics</vt:lpstr>
      <vt:lpstr>Disadvantages of Using LOC</vt:lpstr>
      <vt:lpstr>Function Point Metrics</vt:lpstr>
      <vt:lpstr>Function Point Metric – Information Domain Values (IDVs)</vt:lpstr>
      <vt:lpstr>Function Point Metric (Contd.)</vt:lpstr>
      <vt:lpstr>Function Point Metric (Contd.)</vt:lpstr>
      <vt:lpstr>Function Point Metric (Contd.)</vt:lpstr>
      <vt:lpstr>VAFs/TCFs</vt:lpstr>
      <vt:lpstr>Function Point Metric (Contd.)</vt:lpstr>
      <vt:lpstr>Case Study I: Safe Home Software</vt:lpstr>
      <vt:lpstr>Case Study I: Safe Home Software</vt:lpstr>
      <vt:lpstr>Case Study I: Safe Home Software (Computing FP)</vt:lpstr>
      <vt:lpstr>Case Study II: Spell Checker Software</vt:lpstr>
      <vt:lpstr>Case Study II: Spell Checker Software</vt:lpstr>
      <vt:lpstr>Case Study II: Spell Checker Software (Computing FP)</vt:lpstr>
      <vt:lpstr>Function Point Metric (CONT.)</vt:lpstr>
      <vt:lpstr>Function Point Metric (CONT.)</vt:lpstr>
      <vt:lpstr>Case Study III: Mobile Application (Class Assignment)</vt:lpstr>
      <vt:lpstr>Case Study IV: Payroll Application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Ms. Poulami Dutta</dc:creator>
  <cp:lastModifiedBy>POULAMI</cp:lastModifiedBy>
  <cp:revision>189</cp:revision>
  <dcterms:created xsi:type="dcterms:W3CDTF">2020-08-16T14:23:07Z</dcterms:created>
  <dcterms:modified xsi:type="dcterms:W3CDTF">2023-08-21T05:59:22Z</dcterms:modified>
</cp:coreProperties>
</file>